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90" r:id="rId5"/>
    <p:sldId id="345" r:id="rId6"/>
    <p:sldId id="346" r:id="rId7"/>
    <p:sldId id="322" r:id="rId8"/>
    <p:sldId id="323" r:id="rId9"/>
    <p:sldId id="347" r:id="rId10"/>
    <p:sldId id="348" r:id="rId11"/>
    <p:sldId id="349" r:id="rId12"/>
    <p:sldId id="29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061" autoAdjust="0"/>
  </p:normalViewPr>
  <p:slideViewPr>
    <p:cSldViewPr snapToGrid="0">
      <p:cViewPr varScale="1">
        <p:scale>
          <a:sx n="88" d="100"/>
          <a:sy n="88" d="100"/>
        </p:scale>
        <p:origin x="47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EBE1-D609-4493-A1C2-F81601ACCE9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B5015-A71D-4495-9F75-04443328B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4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AD137C-4465-FF8A-30CF-B4377E33A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14717A-77D8-6A6E-9EC6-3CAA883C3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E3A93AA0-D3A7-E2E8-D3E6-8BE264B90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41D1256-52FE-7FB0-1523-04EADA5E7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7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42D45B-CBC4-EE23-1F2B-5628EF28A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CBFE1F4-F3F2-51F5-33F5-4310ACB70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A193B2AF-0D22-40C9-6B78-DE6D629C7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BABD62-3F6C-5C72-9E0B-A64DF0A38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4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2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0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4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3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0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6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1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5843-9E43-4BD7-A748-CF2259C9677A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одежда, девочка, человек, тен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AB8F701C-C237-CD24-3851-881D08A0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8181" b="-1"/>
          <a:stretch>
            <a:fillRect/>
          </a:stretch>
        </p:blipFill>
        <p:spPr>
          <a:xfrm>
            <a:off x="4189863" y="-15507"/>
            <a:ext cx="8002137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811" y="1057387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11. Системный характер психологического насилия в семье и его психосоциальные последствия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FF07AD-339E-6FF8-D309-577A75A99625}"/>
              </a:ext>
            </a:extLst>
          </p:cNvPr>
          <p:cNvSpPr txBox="1"/>
          <p:nvPr/>
        </p:nvSpPr>
        <p:spPr>
          <a:xfrm>
            <a:off x="1239103" y="743636"/>
            <a:ext cx="98974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b="1" dirty="0"/>
              <a:t>Механизмы и динамика психологического насилия</a:t>
            </a:r>
          </a:p>
          <a:p>
            <a:pPr>
              <a:buNone/>
            </a:pPr>
            <a:endParaRPr lang="ru-RU" sz="2600" b="1" dirty="0"/>
          </a:p>
          <a:p>
            <a:pPr>
              <a:buNone/>
            </a:pPr>
            <a:r>
              <a:rPr lang="ru-RU" sz="2600" dirty="0"/>
              <a:t>Психологическое насилие носит </a:t>
            </a:r>
            <a:r>
              <a:rPr lang="ru-RU" sz="2600" b="1" dirty="0"/>
              <a:t>цикличный характер</a:t>
            </a:r>
            <a:r>
              <a:rPr lang="ru-RU" sz="2600" dirty="0"/>
              <a:t> (по Л. Уокер, 1979; уточнено в исследованиях 2020-х годов):</a:t>
            </a:r>
          </a:p>
          <a:p>
            <a:pPr>
              <a:buFont typeface="+mj-lt"/>
              <a:buAutoNum type="arabicPeriod"/>
            </a:pPr>
            <a:r>
              <a:rPr lang="ru-RU" sz="2600" b="1" dirty="0"/>
              <a:t>Фаза нарастания напряжения</a:t>
            </a:r>
            <a:r>
              <a:rPr lang="ru-RU" sz="2600" dirty="0"/>
              <a:t> — мелкие конфликты, обвинения, контроль.</a:t>
            </a:r>
          </a:p>
          <a:p>
            <a:pPr>
              <a:buFont typeface="+mj-lt"/>
              <a:buAutoNum type="arabicPeriod"/>
            </a:pPr>
            <a:r>
              <a:rPr lang="ru-RU" sz="2600" b="1" dirty="0"/>
              <a:t>Фаза насилия</a:t>
            </a:r>
            <a:r>
              <a:rPr lang="ru-RU" sz="2600" dirty="0"/>
              <a:t> — эмоциональные вспышки, унижения, угрозы, изоляция.</a:t>
            </a:r>
          </a:p>
          <a:p>
            <a:pPr>
              <a:buFont typeface="+mj-lt"/>
              <a:buAutoNum type="arabicPeriod"/>
            </a:pPr>
            <a:r>
              <a:rPr lang="ru-RU" sz="2600" b="1" dirty="0"/>
              <a:t>Фаза "медового месяца"</a:t>
            </a:r>
            <a:r>
              <a:rPr lang="ru-RU" sz="2600" dirty="0"/>
              <a:t> — раскаяние, обещания, временное улучшение.</a:t>
            </a:r>
          </a:p>
          <a:p>
            <a:pPr>
              <a:buNone/>
            </a:pPr>
            <a:r>
              <a:rPr lang="ru-RU" sz="2600" dirty="0"/>
              <a:t>Этот цикл повторяется, усиливая зависимость жертвы и разрушая её способность к самозащите.</a:t>
            </a:r>
          </a:p>
        </p:txBody>
      </p:sp>
    </p:spTree>
    <p:extLst>
      <p:ext uri="{BB962C8B-B14F-4D97-AF65-F5344CB8AC3E}">
        <p14:creationId xmlns:p14="http://schemas.microsoft.com/office/powerpoint/2010/main" val="49254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A1912D-3537-3431-5FFC-7AAEEB6CCA1B}"/>
              </a:ext>
            </a:extLst>
          </p:cNvPr>
          <p:cNvSpPr txBox="1"/>
          <p:nvPr/>
        </p:nvSpPr>
        <p:spPr>
          <a:xfrm>
            <a:off x="643719" y="364532"/>
            <a:ext cx="10904561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b="1" dirty="0"/>
              <a:t>Психосоциальные последствия психологического насилия</a:t>
            </a:r>
          </a:p>
          <a:p>
            <a:pPr algn="just">
              <a:buNone/>
            </a:pPr>
            <a:endParaRPr lang="ru-RU" sz="2200" b="1" dirty="0"/>
          </a:p>
          <a:p>
            <a:pPr algn="just">
              <a:buNone/>
            </a:pPr>
            <a:r>
              <a:rPr lang="ru-RU" sz="2200" dirty="0"/>
              <a:t>Психологическое насилие оказывает </a:t>
            </a:r>
            <a:r>
              <a:rPr lang="ru-RU" sz="2200" b="1" dirty="0"/>
              <a:t>глубокое и длительное воздействие</a:t>
            </a:r>
            <a:r>
              <a:rPr lang="ru-RU" sz="2200" dirty="0"/>
              <a:t> на личность. Последствия можно разделить на несколько уровней:</a:t>
            </a:r>
          </a:p>
          <a:p>
            <a:pPr algn="just">
              <a:buNone/>
            </a:pPr>
            <a:r>
              <a:rPr lang="ru-RU" sz="2200" b="1" u="sng" dirty="0"/>
              <a:t>    Индивидуальный уровень: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развитие </a:t>
            </a:r>
            <a:r>
              <a:rPr lang="ru-RU" sz="2200" b="1" dirty="0"/>
              <a:t>посттравматического стрессового расстройства (ПТСР)</a:t>
            </a:r>
            <a:r>
              <a:rPr lang="ru-RU" sz="2200" dirty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хроническая </a:t>
            </a:r>
            <a:r>
              <a:rPr lang="ru-RU" sz="2200" b="1" dirty="0"/>
              <a:t>тревожность, депрессия, чувство вины, низкая самооценка</a:t>
            </a:r>
            <a:r>
              <a:rPr lang="ru-RU" sz="2200" dirty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1" dirty="0"/>
              <a:t>эмоциональная </a:t>
            </a:r>
            <a:r>
              <a:rPr lang="ru-RU" sz="2200" b="1" dirty="0" err="1"/>
              <a:t>дисрегуляция</a:t>
            </a:r>
            <a:r>
              <a:rPr lang="ru-RU" sz="2200" dirty="0"/>
              <a:t> (трудности в управлении эмоциями);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соматические расстройства (психосоматические боли, бессонница, нарушения пищевого поведения).</a:t>
            </a:r>
          </a:p>
          <a:p>
            <a:pPr algn="just">
              <a:buNone/>
            </a:pPr>
            <a:r>
              <a:rPr lang="ru-RU" sz="2200" b="1" u="sng" dirty="0"/>
              <a:t>    Межличностный уровень: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нарушение доверия, трудности в построении близких отношений;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повторение сценариев насилия — </a:t>
            </a:r>
            <a:r>
              <a:rPr lang="ru-RU" sz="2200" b="1" dirty="0"/>
              <a:t>в роли жертвы или агрессора</a:t>
            </a:r>
            <a:r>
              <a:rPr lang="ru-RU" sz="2200" dirty="0"/>
              <a:t> (эффект межпоколенческой передачи).</a:t>
            </a:r>
          </a:p>
          <a:p>
            <a:pPr algn="just">
              <a:buNone/>
            </a:pPr>
            <a:r>
              <a:rPr lang="ru-RU" sz="2200" b="1" u="sng" dirty="0"/>
              <a:t>    Социальный уровень: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снижение социальной активности, изоляция, потеря работы или учебной мотивации;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затруднённая интеграция в сообщество и утрата чувства принадлежности.</a:t>
            </a:r>
          </a:p>
        </p:txBody>
      </p:sp>
    </p:spTree>
    <p:extLst>
      <p:ext uri="{BB962C8B-B14F-4D97-AF65-F5344CB8AC3E}">
        <p14:creationId xmlns:p14="http://schemas.microsoft.com/office/powerpoint/2010/main" val="198045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0"/>
            <a:ext cx="11576304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78291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xmlns="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58985" y="314817"/>
            <a:ext cx="6331165" cy="8449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Рекомендуемая</a:t>
            </a:r>
            <a:r>
              <a:rPr lang="en-US" alt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r>
              <a:rPr lang="en-US" alt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ru-RU" sz="3500" dirty="0"/>
              <a:t/>
            </a:r>
            <a:br>
              <a:rPr lang="en-US" altLang="ru-RU" sz="3500" dirty="0"/>
            </a:br>
            <a:endParaRPr lang="en-US" altLang="ru-RU" sz="3500" dirty="0"/>
          </a:p>
        </p:txBody>
      </p:sp>
      <p:cxnSp>
        <p:nvCxnSpPr>
          <p:cNvPr id="4118" name="!!Straight Connector">
            <a:extLst>
              <a:ext uri="{FF2B5EF4-FFF2-40B4-BE49-F238E27FC236}">
                <a16:creationId xmlns:a16="http://schemas.microsoft.com/office/drawing/2014/main" xmlns="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Содержимое 4" descr="http://www.psy-files.ru/templates/school/images/book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r="16569" b="1"/>
          <a:stretch>
            <a:fillRect/>
          </a:stretch>
        </p:blipFill>
        <p:spPr>
          <a:xfrm>
            <a:off x="7559170" y="1849531"/>
            <a:ext cx="4253312" cy="3889736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5813" y="967879"/>
            <a:ext cx="9298050" cy="388973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Бердибаева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С.К.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Түлға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психологиясы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учебное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Алматы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Қазақ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университеті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2016.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Воронов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И.А.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комплексный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подход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монография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.:ЧОУВПО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СПбИПиА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2012. –146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для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спасателей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пожарных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/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общей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ред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Ю.С.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Шойгу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- М.: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Смысл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2018. - 319 с.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Мигунова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Ю.С.,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Королева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С.В.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учебное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−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Иваново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ФГБОУ ВО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Ивановская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пожарно-спасательная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академия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ГПС МЧС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России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2020. − 157 с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кризисных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учебник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/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ред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Н. С.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Хрусталёвой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—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Изд-во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С.-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Петерб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ун-та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2018. — 748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Пономарева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И. М.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Работа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кризисных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службах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учебное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—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СПбГИПСР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2014. — 197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/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ред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В.В.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Рубцова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М.: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Психологический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ин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-т РАО, 2008. – 304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Рогачева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Т.В.,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Залевский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Г.В.,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Левицкая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Т.Е.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состояний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Томск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Издательский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Дом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ТГУ, 2015. – 276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Попова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Р.Р.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Психологическая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помощь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кризисных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чрезвычайных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ситуациях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Учебное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Казань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Издательство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Казанского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ун-та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2013. -135 с.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cap="all" dirty="0">
                <a:solidFill>
                  <a:schemeClr val="tx1">
                    <a:alpha val="80000"/>
                  </a:schemeClr>
                </a:solidFill>
              </a:rPr>
              <a:t>S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anderson</a:t>
            </a:r>
            <a:r>
              <a:rPr lang="en-US" sz="1300" b="1" cap="all" dirty="0">
                <a:solidFill>
                  <a:schemeClr val="tx1">
                    <a:alpha val="80000"/>
                  </a:schemeClr>
                </a:solidFill>
              </a:rPr>
              <a:t> a., </a:t>
            </a:r>
            <a:r>
              <a:rPr lang="en-US" sz="1300" b="1" cap="all" dirty="0" err="1">
                <a:solidFill>
                  <a:schemeClr val="tx1">
                    <a:alpha val="80000"/>
                  </a:schemeClr>
                </a:solidFill>
              </a:rPr>
              <a:t>s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afdar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cap="all" dirty="0">
                <a:solidFill>
                  <a:schemeClr val="tx1">
                    <a:alpha val="80000"/>
                  </a:schemeClr>
                </a:solidFill>
              </a:rPr>
              <a:t>S.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cap="all" dirty="0">
                <a:solidFill>
                  <a:schemeClr val="tx1">
                    <a:alpha val="80000"/>
                  </a:schemeClr>
                </a:solidFill>
              </a:rPr>
              <a:t>S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ocial psychology</a:t>
            </a:r>
            <a:r>
              <a:rPr lang="en-US" sz="1300" b="1" cap="all" dirty="0">
                <a:solidFill>
                  <a:schemeClr val="tx1">
                    <a:alpha val="80000"/>
                  </a:schemeClr>
                </a:solidFill>
              </a:rPr>
              <a:t>. - u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niversity of Guelph. Wiley-sons. Canada. Ltd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b="1" u="sng" dirty="0" err="1"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</a:t>
            </a:r>
            <a:r>
              <a:rPr lang="en-US" sz="1300" b="1" u="sng" dirty="0"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Семенова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И. А.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Ульяновск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УВАУ ГА(И), 2012. - 138 с.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Малкина-Пых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И. Г.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Психологическая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помощь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кризисных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ситуациях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М.: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Изд-во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Эксмо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2005. – 960 с. (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Справочник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практического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).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Тимченко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А. В.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условиях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Боевая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психическая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травма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методы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её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коррекции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-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Харьков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Изд-во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ХВУ, 1995. -112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Смирнов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Б.А.,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Долгополова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Е.В. 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деятельности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ситуациях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Xарьков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Изд-во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Гуманитарный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Центр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2007.– 276 с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Беберашвили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З.,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Джавахишвили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Д.,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Табагуа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С.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Травма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её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природа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пути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исцеления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-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Тбилиси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2021. -104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Рогачева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Т.В. 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Залевский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Левицкая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Т.Е.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состояний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уч.пособие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-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Томск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2015.- 275 с.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sz="1300" b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120" name="!!plus graphic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22" name="!!circle graphic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0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2500" b="1" i="1" dirty="0"/>
              <a:t/>
            </a:r>
            <a:br>
              <a:rPr lang="ru-RU" sz="2500" b="1" i="1" dirty="0"/>
            </a:br>
            <a:r>
              <a:rPr lang="ru-RU" sz="2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студентов с системным характером психологического насилия в семье и его психосоциальные последствия.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568" y="2460917"/>
            <a:ext cx="10784862" cy="395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i="1" u="sng" dirty="0"/>
              <a:t>Основные вопросы:</a:t>
            </a:r>
          </a:p>
          <a:p>
            <a:r>
              <a:rPr lang="ru-RU" sz="2300" b="1" dirty="0"/>
              <a:t>Психологические аспекты насилия в семье как критической ситуации</a:t>
            </a:r>
          </a:p>
          <a:p>
            <a:r>
              <a:rPr lang="ru-RU" sz="2300" b="1" dirty="0"/>
              <a:t>Типология форм насилия.</a:t>
            </a:r>
          </a:p>
          <a:p>
            <a:r>
              <a:rPr lang="ru-RU" sz="2300" b="1" dirty="0"/>
              <a:t>Последствия пережитого насилия.</a:t>
            </a:r>
          </a:p>
          <a:p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15402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206" y="712034"/>
            <a:ext cx="11067737" cy="6145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Психологические аспекты насилия в семье как критической ситуации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7AE11-A3D4-2D15-B97A-442CE2CC73E1}"/>
              </a:ext>
            </a:extLst>
          </p:cNvPr>
          <p:cNvSpPr txBox="1"/>
          <p:nvPr/>
        </p:nvSpPr>
        <p:spPr>
          <a:xfrm>
            <a:off x="805721" y="1520785"/>
            <a:ext cx="1058055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/>
              <a:t>Проблематика психологии насилия представляет собой обширную область, наиболее интенсивно разрабатывающуюся в мировой психологии последнюю четверть века (Д. Левинсон, Дж. Кобрин, 128 Д. </a:t>
            </a:r>
            <a:r>
              <a:rPr lang="ru-RU" sz="2200" dirty="0" err="1"/>
              <a:t>Финкелхор</a:t>
            </a:r>
            <a:r>
              <a:rPr lang="ru-RU" sz="2200" dirty="0"/>
              <a:t>, Д. </a:t>
            </a:r>
            <a:r>
              <a:rPr lang="ru-RU" sz="2200" dirty="0" err="1"/>
              <a:t>Иваниек</a:t>
            </a:r>
            <a:r>
              <a:rPr lang="ru-RU" sz="2200" dirty="0"/>
              <a:t>, К. Брон, Р. Лэнг, А. Миллер). В отечественной психологической науке данная проблематика сравнительно молода (Т.Я. Сафронова, Е.Т. Соколова, Е.И. Цимбал и др.). До настоящего времени не существует единого видения данной области в психологии, не сложился полноценный терминологический и концептуальный аппарат. В англоязычной психологической литературе основные собирательные термины в данной области – </a:t>
            </a:r>
            <a:r>
              <a:rPr lang="ru-RU" sz="2200" b="1" dirty="0"/>
              <a:t>«</a:t>
            </a:r>
            <a:r>
              <a:rPr lang="ru-RU" sz="2200" b="1" dirty="0" err="1"/>
              <a:t>abuse</a:t>
            </a:r>
            <a:r>
              <a:rPr lang="ru-RU" sz="2200" b="1" dirty="0"/>
              <a:t>» </a:t>
            </a:r>
            <a:r>
              <a:rPr lang="ru-RU" sz="2200" dirty="0"/>
              <a:t>(т. е. обида, ругань, оскорбление, жестокое обращение, пренебрежение, эксплуатация, совращение) и </a:t>
            </a:r>
            <a:r>
              <a:rPr lang="ru-RU" sz="2200" b="1" dirty="0"/>
              <a:t>«</a:t>
            </a:r>
            <a:r>
              <a:rPr lang="ru-RU" sz="2200" b="1" dirty="0" err="1"/>
              <a:t>neglect</a:t>
            </a:r>
            <a:r>
              <a:rPr lang="ru-RU" sz="2200" b="1" dirty="0"/>
              <a:t>» </a:t>
            </a:r>
            <a:r>
              <a:rPr lang="ru-RU" sz="2200" dirty="0"/>
              <a:t>(т. е. пренебрежение, игнорирование, забывание, леность, отсутствие заботы). </a:t>
            </a:r>
          </a:p>
        </p:txBody>
      </p:sp>
    </p:spTree>
    <p:extLst>
      <p:ext uri="{BB962C8B-B14F-4D97-AF65-F5344CB8AC3E}">
        <p14:creationId xmlns:p14="http://schemas.microsoft.com/office/powerpoint/2010/main" val="237310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C7F121-1D47-E262-E948-C6800DEBF155}"/>
              </a:ext>
            </a:extLst>
          </p:cNvPr>
          <p:cNvSpPr txBox="1"/>
          <p:nvPr/>
        </p:nvSpPr>
        <p:spPr>
          <a:xfrm>
            <a:off x="1239103" y="1071181"/>
            <a:ext cx="971379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600" dirty="0"/>
              <a:t>Проблема семейного насилия остаётся одной из наиболее острых в современном обществе. Несмотря на рост информированности, психологическое насилие часто остаётся </a:t>
            </a:r>
            <a:r>
              <a:rPr lang="ru-RU" sz="2600" b="1" dirty="0"/>
              <a:t>скрытой формой агрессии</a:t>
            </a:r>
            <a:r>
              <a:rPr lang="ru-RU" sz="2600" dirty="0"/>
              <a:t>, не имеющей видимых следов, но оказывающей глубокое воздействие на психику жертвы и семейную систему в целом.</a:t>
            </a:r>
          </a:p>
          <a:p>
            <a:pPr algn="just">
              <a:buNone/>
            </a:pPr>
            <a:r>
              <a:rPr lang="ru-RU" sz="2600" dirty="0"/>
              <a:t>Современные исследования (ВОЗ, 2023; APA, 2024) подтверждают, что </a:t>
            </a:r>
            <a:r>
              <a:rPr lang="ru-RU" sz="2600" b="1" dirty="0"/>
              <a:t>до 70% случаев домашнего насилия включают психологическую составляющую</a:t>
            </a:r>
            <a:r>
              <a:rPr lang="ru-RU" sz="2600" dirty="0"/>
              <a:t>, которая сопровождает или предшествует физическому и сексуальному насилию.</a:t>
            </a:r>
          </a:p>
        </p:txBody>
      </p:sp>
    </p:spTree>
    <p:extLst>
      <p:ext uri="{BB962C8B-B14F-4D97-AF65-F5344CB8AC3E}">
        <p14:creationId xmlns:p14="http://schemas.microsoft.com/office/powerpoint/2010/main" val="188834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38F3C6-61C6-3586-8055-2EE08E6E31D7}"/>
              </a:ext>
            </a:extLst>
          </p:cNvPr>
          <p:cNvSpPr txBox="1"/>
          <p:nvPr/>
        </p:nvSpPr>
        <p:spPr>
          <a:xfrm>
            <a:off x="1280330" y="1217263"/>
            <a:ext cx="963133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u="sng" dirty="0"/>
              <a:t>Психологическое насилие </a:t>
            </a:r>
            <a:r>
              <a:rPr lang="ru-RU" sz="2400" dirty="0"/>
              <a:t>— это </a:t>
            </a:r>
            <a:r>
              <a:rPr lang="ru-RU" sz="2400" b="1" dirty="0"/>
              <a:t>систематическое воздействие на личность</a:t>
            </a:r>
            <a:r>
              <a:rPr lang="ru-RU" sz="2400" dirty="0"/>
              <a:t> с целью подчинения, контроля, унижения или изоляции. Оно может проявляться как </a:t>
            </a:r>
            <a:r>
              <a:rPr lang="ru-RU" sz="2400" b="1" dirty="0"/>
              <a:t>вербально</a:t>
            </a:r>
            <a:r>
              <a:rPr lang="ru-RU" sz="2400" dirty="0"/>
              <a:t> (оскорбления, угрозы, обесценивание), так и </a:t>
            </a:r>
            <a:r>
              <a:rPr lang="ru-RU" sz="2400" b="1" dirty="0"/>
              <a:t>невербально</a:t>
            </a:r>
            <a:r>
              <a:rPr lang="ru-RU" sz="2400" dirty="0"/>
              <a:t> (игнорирование, контроль, эмоциональное отвержение).</a:t>
            </a:r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dirty="0"/>
              <a:t>Системный подход к проблеме насилия предполагает, что агрессор и жертва — </a:t>
            </a:r>
            <a:r>
              <a:rPr lang="ru-RU" sz="2400" b="1" dirty="0"/>
              <a:t>части одной семейной системы</a:t>
            </a:r>
            <a:r>
              <a:rPr lang="ru-RU" sz="2400" dirty="0"/>
              <a:t>, где насильственное поведение становится </a:t>
            </a:r>
            <a:r>
              <a:rPr lang="ru-RU" sz="2400" b="1" dirty="0"/>
              <a:t>способом регуляции внутрисемейных отношений</a:t>
            </a:r>
            <a:r>
              <a:rPr lang="ru-RU" sz="2400" dirty="0"/>
              <a:t>. Таким образом, насилие не возникает изолированно, а поддерживается </a:t>
            </a:r>
            <a:r>
              <a:rPr lang="ru-RU" sz="2400" b="1" dirty="0"/>
              <a:t>структурой, ролями и коммуникацией семьи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54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3565E7-A917-0CC5-40B4-6D618EC8F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63E664-52CE-556D-864B-09EE63E21FF1}"/>
              </a:ext>
            </a:extLst>
          </p:cNvPr>
          <p:cNvSpPr txBox="1"/>
          <p:nvPr/>
        </p:nvSpPr>
        <p:spPr>
          <a:xfrm>
            <a:off x="1187355" y="957453"/>
            <a:ext cx="1011299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/>
              <a:t>Статистика российских служб экстренной психологической помощи </a:t>
            </a:r>
            <a:r>
              <a:rPr lang="ru-RU" sz="2600" b="1" dirty="0"/>
              <a:t>«телефонов доверия» </a:t>
            </a:r>
            <a:r>
              <a:rPr lang="ru-RU" sz="2600" dirty="0"/>
              <a:t>свидетельствует, что в 80% случаев обращений речь идет о </a:t>
            </a:r>
            <a:r>
              <a:rPr lang="ru-RU" sz="2600" b="1" dirty="0"/>
              <a:t>семейном насилии</a:t>
            </a:r>
            <a:r>
              <a:rPr lang="ru-RU" sz="2600" dirty="0"/>
              <a:t>; а самой распространенной формой семейного насилия является </a:t>
            </a:r>
            <a:r>
              <a:rPr lang="ru-RU" sz="2600" b="1" dirty="0"/>
              <a:t>психологическое насилие </a:t>
            </a:r>
            <a:r>
              <a:rPr lang="ru-RU" sz="2600" dirty="0"/>
              <a:t>(Всероссийский конкурс памяти Матери Терезы. Программа «Детство без насилия и жестокости», 1998).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/>
              <a:t>Во многом аналогичны соотношения форм насилия в США: так, лишь 14% обращений за помощью – это обращения в связи с </a:t>
            </a:r>
            <a:r>
              <a:rPr lang="ru-RU" sz="2600" b="1" dirty="0"/>
              <a:t>сексуальным насилием </a:t>
            </a:r>
            <a:r>
              <a:rPr lang="ru-RU" sz="2600" dirty="0"/>
              <a:t>(данные US Department </a:t>
            </a:r>
            <a:r>
              <a:rPr lang="ru-RU" sz="2600" dirty="0" err="1"/>
              <a:t>of</a:t>
            </a:r>
            <a:r>
              <a:rPr lang="ru-RU" sz="2600" dirty="0"/>
              <a:t> Health </a:t>
            </a:r>
            <a:r>
              <a:rPr lang="ru-RU" sz="2600" dirty="0" err="1"/>
              <a:t>and</a:t>
            </a:r>
            <a:r>
              <a:rPr lang="ru-RU" sz="2600" dirty="0"/>
              <a:t> Human Service цит. по R. </a:t>
            </a:r>
            <a:r>
              <a:rPr lang="ru-RU" sz="2600" dirty="0" err="1"/>
              <a:t>Lawson</a:t>
            </a:r>
            <a:r>
              <a:rPr lang="ru-RU" sz="2600" dirty="0"/>
              <a:t> et.al., 1998).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600" dirty="0"/>
          </a:p>
          <a:p>
            <a:pPr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18283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C7C037-24B7-FD5A-DC75-584DBC3B8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3C9055-77B2-E3FB-D060-ED8CE348A359}"/>
              </a:ext>
            </a:extLst>
          </p:cNvPr>
          <p:cNvSpPr txBox="1"/>
          <p:nvPr/>
        </p:nvSpPr>
        <p:spPr>
          <a:xfrm>
            <a:off x="1082349" y="532417"/>
            <a:ext cx="105455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         </a:t>
            </a:r>
            <a:r>
              <a:rPr lang="ru-RU" sz="2000" u="sng" dirty="0"/>
              <a:t>К настоящему времени в психологии сложилась эмпирическая </a:t>
            </a:r>
            <a:r>
              <a:rPr lang="ru-RU" sz="2000" b="1" u="sng" dirty="0"/>
              <a:t>типология форм насилия</a:t>
            </a:r>
            <a:r>
              <a:rPr lang="ru-RU" sz="2000" u="sng" dirty="0"/>
              <a:t>, которую составляют: </a:t>
            </a:r>
          </a:p>
          <a:p>
            <a:pPr marL="457200" indent="-457200" algn="just">
              <a:buAutoNum type="arabicParenR"/>
            </a:pPr>
            <a:r>
              <a:rPr lang="ru-RU" sz="2000" b="1" dirty="0"/>
              <a:t>физическое насилие </a:t>
            </a:r>
            <a:r>
              <a:rPr lang="ru-RU" sz="2000" dirty="0"/>
              <a:t>– преднамеренное манипулирование телом человека (ребенка или взрослого) как объектом, приводящее к нанесению физических повреждений различной степени тяжести; к физическому насилию относятся не только побои, но и ограничения в еде и сне, вовлечение в употребление алкоголя, наркотиков и т. п.; </a:t>
            </a:r>
          </a:p>
          <a:p>
            <a:pPr marL="457200" indent="-457200" algn="just">
              <a:buAutoNum type="arabicParenR"/>
            </a:pPr>
            <a:r>
              <a:rPr lang="ru-RU" sz="2000" b="1" dirty="0"/>
              <a:t>сексуальное насилие </a:t>
            </a:r>
            <a:r>
              <a:rPr lang="ru-RU" sz="2000" dirty="0"/>
              <a:t>– преднамеренное манипулирование телом человека (ребенка или взрослого) как сексуальным объектом, приводящее к вовлечению в сексуальные действия с целью получения сексуального удовлетворения или какой-либо иной выгоды; к сексуальному насилию относится не только сексуальное совращение, но и вовлечение в проституцию, порнобизнес и т. п.; </a:t>
            </a:r>
          </a:p>
          <a:p>
            <a:pPr marL="457200" indent="-457200" algn="just">
              <a:buAutoNum type="arabicParenR"/>
            </a:pPr>
            <a:r>
              <a:rPr lang="ru-RU" sz="2000" b="1" dirty="0"/>
              <a:t>психологическое насилие </a:t>
            </a:r>
            <a:r>
              <a:rPr lang="ru-RU" sz="2000" dirty="0"/>
              <a:t>(поведенческое, интеллектуальное, эмоциональное и прочее) – преднамеренное манипулирование человеком (ребенком или взрослым) как объектом, игнорирование его субъектных характеристик (свободы, достоинства, прав и т. п.), разрушающее отношения привязанности между людьми или, напротив, фиксирующее эти отношения и приводящее к различным деформациям и нарушениям психического (поведенческого, интеллектуального, эмоционального, волевого, коммуникативного, личностного)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85135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C6AA0B-B8D7-99FF-CD37-8691B875F9F3}"/>
              </a:ext>
            </a:extLst>
          </p:cNvPr>
          <p:cNvSpPr txBox="1"/>
          <p:nvPr/>
        </p:nvSpPr>
        <p:spPr>
          <a:xfrm>
            <a:off x="1007091" y="722026"/>
            <a:ext cx="1017781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b="1" dirty="0"/>
              <a:t>Современная классификация видов насилия (по ВОЗ, 2023; UNICEF, 2024):</a:t>
            </a:r>
          </a:p>
          <a:p>
            <a:pPr algn="just">
              <a:buNone/>
            </a:pPr>
            <a:endParaRPr lang="ru-RU" sz="2200" b="1" dirty="0"/>
          </a:p>
          <a:p>
            <a:pPr algn="just">
              <a:buFont typeface="+mj-lt"/>
              <a:buAutoNum type="arabicPeriod"/>
            </a:pPr>
            <a:r>
              <a:rPr lang="ru-RU" sz="2200" b="1" dirty="0"/>
              <a:t>Физическое насилие</a:t>
            </a:r>
            <a:r>
              <a:rPr lang="ru-RU" sz="2200" dirty="0"/>
              <a:t> — причинение телесных повреждений, угрозы физической расправы, ограничение свободы движений.</a:t>
            </a:r>
          </a:p>
          <a:p>
            <a:pPr algn="just">
              <a:buFont typeface="+mj-lt"/>
              <a:buAutoNum type="arabicPeriod"/>
            </a:pPr>
            <a:r>
              <a:rPr lang="ru-RU" sz="2200" b="1" dirty="0"/>
              <a:t>Психологическое (эмоциональное) насилие</a:t>
            </a:r>
            <a:r>
              <a:rPr lang="ru-RU" sz="2200" dirty="0"/>
              <a:t> — унижения, манипуляции, контроль, изоляция, газлайтинг, обесценивание, эмоциональное шантажирование.</a:t>
            </a:r>
          </a:p>
          <a:p>
            <a:pPr algn="just">
              <a:buFont typeface="+mj-lt"/>
              <a:buAutoNum type="arabicPeriod"/>
            </a:pPr>
            <a:r>
              <a:rPr lang="ru-RU" sz="2200" b="1" dirty="0"/>
              <a:t>Экономическое насилие</a:t>
            </a:r>
            <a:r>
              <a:rPr lang="ru-RU" sz="2200" dirty="0"/>
              <a:t> — контроль финансов, ограничение доступа к ресурсам, запрет на трудовую деятельность, использование экономической зависимости как средства власти.</a:t>
            </a:r>
          </a:p>
          <a:p>
            <a:pPr algn="just">
              <a:buFont typeface="+mj-lt"/>
              <a:buAutoNum type="arabicPeriod"/>
            </a:pPr>
            <a:r>
              <a:rPr lang="ru-RU" sz="2200" b="1" dirty="0"/>
              <a:t>Сексуальное насилие</a:t>
            </a:r>
            <a:r>
              <a:rPr lang="ru-RU" sz="2200" dirty="0"/>
              <a:t> — любые формы сексуальных действий без согласия, в том числе в браке.</a:t>
            </a:r>
          </a:p>
          <a:p>
            <a:pPr algn="just">
              <a:buFont typeface="+mj-lt"/>
              <a:buAutoNum type="arabicPeriod"/>
            </a:pPr>
            <a:r>
              <a:rPr lang="ru-RU" sz="2200" b="1" dirty="0"/>
              <a:t>Цифровое (</a:t>
            </a:r>
            <a:r>
              <a:rPr lang="ru-RU" sz="2200" b="1" dirty="0" err="1"/>
              <a:t>кибернасилие</a:t>
            </a:r>
            <a:r>
              <a:rPr lang="ru-RU" sz="2200" b="1" dirty="0"/>
              <a:t>)</a:t>
            </a:r>
            <a:r>
              <a:rPr lang="ru-RU" sz="2200" dirty="0"/>
              <a:t> — контроль через соцсети, слежка, распространение интимной информации, угрозы в цифровом пространстве.</a:t>
            </a:r>
          </a:p>
          <a:p>
            <a:pPr algn="just">
              <a:buFont typeface="+mj-lt"/>
              <a:buAutoNum type="arabicPeriod"/>
            </a:pPr>
            <a:r>
              <a:rPr lang="ru-RU" sz="2200" b="1" dirty="0"/>
              <a:t>Духовное (ценностное)</a:t>
            </a:r>
            <a:r>
              <a:rPr lang="ru-RU" sz="2200" dirty="0"/>
              <a:t> — подавление мировоззрения, религиозных убеждений, навязывание вины через моральные или культурные установки.</a:t>
            </a:r>
          </a:p>
        </p:txBody>
      </p:sp>
    </p:spTree>
    <p:extLst>
      <p:ext uri="{BB962C8B-B14F-4D97-AF65-F5344CB8AC3E}">
        <p14:creationId xmlns:p14="http://schemas.microsoft.com/office/powerpoint/2010/main" val="2428936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1367</Words>
  <Application>Microsoft Office PowerPoint</Application>
  <PresentationFormat>Широкоэкранный</PresentationFormat>
  <Paragraphs>70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Лекция 11. Системный характер психологического насилия в семье и его психосоциальные последствия</vt:lpstr>
      <vt:lpstr>Рекомендуемая литература: </vt:lpstr>
      <vt:lpstr> Цель: Познакомить студентов с системным характером психологического насилия в семье и его психосоциальные последствия.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7. Психология горя и утраты в контексте кризисных и экстремальных жизненных ситуаций </dc:title>
  <dc:creator>MASTER</dc:creator>
  <cp:lastModifiedBy>MASTER</cp:lastModifiedBy>
  <cp:revision>210</cp:revision>
  <dcterms:created xsi:type="dcterms:W3CDTF">2025-10-09T15:23:24Z</dcterms:created>
  <dcterms:modified xsi:type="dcterms:W3CDTF">2025-11-14T18:21:53Z</dcterms:modified>
</cp:coreProperties>
</file>